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98" r:id="rId3"/>
    <p:sldId id="299" r:id="rId4"/>
    <p:sldId id="302" r:id="rId5"/>
    <p:sldId id="300" r:id="rId6"/>
    <p:sldId id="303" r:id="rId7"/>
    <p:sldId id="310" r:id="rId8"/>
    <p:sldId id="304" r:id="rId9"/>
    <p:sldId id="306" r:id="rId10"/>
    <p:sldId id="307" r:id="rId11"/>
    <p:sldId id="311" r:id="rId12"/>
    <p:sldId id="308" r:id="rId13"/>
    <p:sldId id="313" r:id="rId14"/>
    <p:sldId id="316" r:id="rId15"/>
    <p:sldId id="317" r:id="rId16"/>
    <p:sldId id="318" r:id="rId17"/>
    <p:sldId id="319" r:id="rId18"/>
    <p:sldId id="320" r:id="rId19"/>
    <p:sldId id="312" r:id="rId20"/>
    <p:sldId id="281" r:id="rId21"/>
    <p:sldId id="31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415288-B512-4855-8504-0823537B5756}">
  <a:tblStyle styleId="{F3415288-B512-4855-8504-0823537B5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/>
    <p:restoredTop sz="94638"/>
  </p:normalViewPr>
  <p:slideViewPr>
    <p:cSldViewPr snapToGrid="0" snapToObjects="1">
      <p:cViewPr varScale="1">
        <p:scale>
          <a:sx n="177" d="100"/>
          <a:sy n="177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ed02ff27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ed02ff27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in RFC spec</a:t>
            </a:r>
          </a:p>
          <a:p>
            <a:r>
              <a:rPr lang="en-US" dirty="0"/>
              <a:t>8 bits is 1 byte, </a:t>
            </a:r>
          </a:p>
          <a:p>
            <a:r>
              <a:rPr lang="en-US" dirty="0"/>
              <a:t>2 byte identifier</a:t>
            </a:r>
          </a:p>
        </p:txBody>
      </p:sp>
    </p:spTree>
    <p:extLst>
      <p:ext uri="{BB962C8B-B14F-4D97-AF65-F5344CB8AC3E}">
        <p14:creationId xmlns:p14="http://schemas.microsoft.com/office/powerpoint/2010/main" val="358127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Another thing: shows unknown cipher if grouping isn’t known so could look suspicious</a:t>
            </a:r>
          </a:p>
        </p:txBody>
      </p:sp>
    </p:spTree>
    <p:extLst>
      <p:ext uri="{BB962C8B-B14F-4D97-AF65-F5344CB8AC3E}">
        <p14:creationId xmlns:p14="http://schemas.microsoft.com/office/powerpoint/2010/main" val="3113688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41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unknown suites for indicator of compromise?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3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269fba18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269fba18f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4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PKI </a:t>
            </a:r>
          </a:p>
          <a:p>
            <a:r>
              <a:rPr lang="en-US" dirty="0"/>
              <a:t>showing distinguished names of subjects (common name and location / address)</a:t>
            </a:r>
          </a:p>
          <a:p>
            <a:r>
              <a:rPr lang="en-US" dirty="0"/>
              <a:t>Chain of trust</a:t>
            </a:r>
          </a:p>
        </p:txBody>
      </p:sp>
    </p:spTree>
    <p:extLst>
      <p:ext uri="{BB962C8B-B14F-4D97-AF65-F5344CB8AC3E}">
        <p14:creationId xmlns:p14="http://schemas.microsoft.com/office/powerpoint/2010/main" val="349332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store usually managed by the OS</a:t>
            </a:r>
          </a:p>
          <a:p>
            <a:r>
              <a:rPr lang="en-US" dirty="0"/>
              <a:t>Couple hundred trusted by Windows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269fba18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269fba18f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87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9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6ed02ff274_0_6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6ed02ff274_0_6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5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269fba18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269fba18f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7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" y="-3"/>
            <a:ext cx="8802242" cy="5143503"/>
            <a:chOff x="8" y="-3"/>
            <a:chExt cx="8802242" cy="5143503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4755757" y="164954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0;p2"/>
            <p:cNvSpPr/>
            <p:nvPr/>
          </p:nvSpPr>
          <p:spPr>
            <a:xfrm>
              <a:off x="8215600" y="631775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90675" y="4164125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7627908" y="3111300"/>
              <a:ext cx="1171800" cy="2032200"/>
              <a:chOff x="5328583" y="229200"/>
              <a:chExt cx="1171800" cy="2032200"/>
            </a:xfrm>
          </p:grpSpPr>
          <p:sp>
            <p:nvSpPr>
              <p:cNvPr id="23" name="Google Shape;23;p2"/>
              <p:cNvSpPr/>
              <p:nvPr/>
            </p:nvSpPr>
            <p:spPr>
              <a:xfrm rot="10800000">
                <a:off x="5328583" y="7372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913733" y="2292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>
                <a:off x="5622633" y="12453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5328583" y="17533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5913733" y="17533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8;p2"/>
            <p:cNvSpPr/>
            <p:nvPr/>
          </p:nvSpPr>
          <p:spPr>
            <a:xfrm>
              <a:off x="5471650" y="1855450"/>
              <a:ext cx="518247" cy="448811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2096375" y="2539463"/>
            <a:ext cx="4951200" cy="12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2557770" y="3630487"/>
            <a:ext cx="40284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bg>
      <p:bgPr>
        <a:gradFill>
          <a:gsLst>
            <a:gs pos="0">
              <a:srgbClr val="A200FF"/>
            </a:gs>
            <a:gs pos="50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ctrTitle"/>
          </p:nvPr>
        </p:nvSpPr>
        <p:spPr>
          <a:xfrm>
            <a:off x="714025" y="1871370"/>
            <a:ext cx="5098800" cy="11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14025" y="2963170"/>
            <a:ext cx="2873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714025" y="3679312"/>
            <a:ext cx="1982100" cy="13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-2" y="16"/>
            <a:ext cx="1934254" cy="1677937"/>
            <a:chOff x="1805600" y="596650"/>
            <a:chExt cx="1756975" cy="1524150"/>
          </a:xfrm>
        </p:grpSpPr>
        <p:sp>
          <p:nvSpPr>
            <p:cNvPr id="36" name="Google Shape;36;p3"/>
            <p:cNvSpPr/>
            <p:nvPr/>
          </p:nvSpPr>
          <p:spPr>
            <a:xfrm>
              <a:off x="209817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68332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05600" y="110470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390750" y="110470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98175" y="16127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/>
          <p:nvPr/>
        </p:nvSpPr>
        <p:spPr>
          <a:xfrm>
            <a:off x="2696119" y="4584199"/>
            <a:ext cx="645843" cy="559312"/>
          </a:xfrm>
          <a:custGeom>
            <a:avLst/>
            <a:gdLst/>
            <a:ahLst/>
            <a:cxnLst/>
            <a:rect l="l" t="t" r="r" b="b"/>
            <a:pathLst>
              <a:path w="23466" h="20322" extrusionOk="0">
                <a:moveTo>
                  <a:pt x="11735" y="0"/>
                </a:moveTo>
                <a:lnTo>
                  <a:pt x="5867" y="10160"/>
                </a:lnTo>
                <a:lnTo>
                  <a:pt x="0" y="20321"/>
                </a:lnTo>
                <a:lnTo>
                  <a:pt x="23466" y="20321"/>
                </a:lnTo>
                <a:lnTo>
                  <a:pt x="17602" y="10160"/>
                </a:lnTo>
                <a:lnTo>
                  <a:pt x="11735" y="0"/>
                </a:lnTo>
                <a:close/>
              </a:path>
            </a:pathLst>
          </a:custGeom>
          <a:solidFill>
            <a:srgbClr val="FFF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>
            <a:off x="8" y="0"/>
            <a:ext cx="9143993" cy="5143512"/>
            <a:chOff x="8" y="0"/>
            <a:chExt cx="9143993" cy="5143512"/>
          </a:xfrm>
        </p:grpSpPr>
        <p:sp>
          <p:nvSpPr>
            <p:cNvPr id="46" name="Google Shape;46;p4"/>
            <p:cNvSpPr/>
            <p:nvPr/>
          </p:nvSpPr>
          <p:spPr>
            <a:xfrm rot="5400000">
              <a:off x="975761" y="186623"/>
              <a:ext cx="2783487" cy="2410241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4"/>
            <p:cNvSpPr/>
            <p:nvPr/>
          </p:nvSpPr>
          <p:spPr>
            <a:xfrm rot="-5400000">
              <a:off x="5384759" y="2546648"/>
              <a:ext cx="2783487" cy="2410241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4"/>
            <p:cNvGrpSpPr/>
            <p:nvPr/>
          </p:nvGrpSpPr>
          <p:grpSpPr>
            <a:xfrm rot="10800000">
              <a:off x="7387025" y="3619362"/>
              <a:ext cx="1756975" cy="1524150"/>
              <a:chOff x="1805600" y="596650"/>
              <a:chExt cx="1756975" cy="1524150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2385675" y="3128975"/>
            <a:ext cx="43728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ctrTitle"/>
          </p:nvPr>
        </p:nvSpPr>
        <p:spPr>
          <a:xfrm>
            <a:off x="2427150" y="649275"/>
            <a:ext cx="4289700" cy="21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83" name="Google Shape;83;p6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6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6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100;p6"/>
            <p:cNvSpPr/>
            <p:nvPr/>
          </p:nvSpPr>
          <p:spPr>
            <a:xfrm>
              <a:off x="3054458" y="46354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ctrTitle"/>
          </p:nvPr>
        </p:nvSpPr>
        <p:spPr>
          <a:xfrm flipH="1">
            <a:off x="3331173" y="1871370"/>
            <a:ext cx="5098800" cy="11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72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 flipH="1">
            <a:off x="5556873" y="2963170"/>
            <a:ext cx="2873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447873" y="3679312"/>
            <a:ext cx="1982100" cy="13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48" name="Google Shape;148;p9"/>
          <p:cNvGrpSpPr/>
          <p:nvPr/>
        </p:nvGrpSpPr>
        <p:grpSpPr>
          <a:xfrm flipH="1">
            <a:off x="7209746" y="16"/>
            <a:ext cx="1934254" cy="1677937"/>
            <a:chOff x="1805600" y="596650"/>
            <a:chExt cx="1756975" cy="1524150"/>
          </a:xfrm>
        </p:grpSpPr>
        <p:sp>
          <p:nvSpPr>
            <p:cNvPr id="149" name="Google Shape;149;p9"/>
            <p:cNvSpPr/>
            <p:nvPr/>
          </p:nvSpPr>
          <p:spPr>
            <a:xfrm>
              <a:off x="209817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 rot="10800000">
              <a:off x="239077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68332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CFFA5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rot="10800000">
              <a:off x="2975925" y="5966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805600" y="110470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390750" y="110470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2098175" y="16127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9"/>
          <p:cNvSpPr/>
          <p:nvPr/>
        </p:nvSpPr>
        <p:spPr>
          <a:xfrm flipH="1">
            <a:off x="5802036" y="4584199"/>
            <a:ext cx="645843" cy="559312"/>
          </a:xfrm>
          <a:custGeom>
            <a:avLst/>
            <a:gdLst/>
            <a:ahLst/>
            <a:cxnLst/>
            <a:rect l="l" t="t" r="r" b="b"/>
            <a:pathLst>
              <a:path w="23466" h="20322" extrusionOk="0">
                <a:moveTo>
                  <a:pt x="11735" y="0"/>
                </a:moveTo>
                <a:lnTo>
                  <a:pt x="5867" y="10160"/>
                </a:lnTo>
                <a:lnTo>
                  <a:pt x="0" y="20321"/>
                </a:lnTo>
                <a:lnTo>
                  <a:pt x="23466" y="20321"/>
                </a:lnTo>
                <a:lnTo>
                  <a:pt x="17602" y="10160"/>
                </a:lnTo>
                <a:lnTo>
                  <a:pt x="11735" y="0"/>
                </a:lnTo>
                <a:close/>
              </a:path>
            </a:pathLst>
          </a:custGeom>
          <a:solidFill>
            <a:srgbClr val="FFF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ctrTitle"/>
          </p:nvPr>
        </p:nvSpPr>
        <p:spPr>
          <a:xfrm>
            <a:off x="4763100" y="409525"/>
            <a:ext cx="36669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grpSp>
        <p:nvGrpSpPr>
          <p:cNvPr id="159" name="Google Shape;159;p10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160" name="Google Shape;160;p10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10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162" name="Google Shape;162;p10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0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0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0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0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10"/>
            <p:cNvSpPr/>
            <p:nvPr/>
          </p:nvSpPr>
          <p:spPr>
            <a:xfrm>
              <a:off x="3054458" y="46354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3"/>
          <p:cNvGrpSpPr/>
          <p:nvPr/>
        </p:nvGrpSpPr>
        <p:grpSpPr>
          <a:xfrm flipH="1">
            <a:off x="8" y="0"/>
            <a:ext cx="9143993" cy="5143512"/>
            <a:chOff x="8" y="0"/>
            <a:chExt cx="9143993" cy="5143512"/>
          </a:xfrm>
        </p:grpSpPr>
        <p:sp>
          <p:nvSpPr>
            <p:cNvPr id="218" name="Google Shape;218;p13"/>
            <p:cNvSpPr/>
            <p:nvPr/>
          </p:nvSpPr>
          <p:spPr>
            <a:xfrm rot="5400000">
              <a:off x="975761" y="186623"/>
              <a:ext cx="2783487" cy="2410241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3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" name="Google Shape;227;p13"/>
            <p:cNvSpPr/>
            <p:nvPr/>
          </p:nvSpPr>
          <p:spPr>
            <a:xfrm rot="-5400000">
              <a:off x="5384759" y="2546648"/>
              <a:ext cx="2783487" cy="2410241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" name="Google Shape;228;p13"/>
            <p:cNvGrpSpPr/>
            <p:nvPr/>
          </p:nvGrpSpPr>
          <p:grpSpPr>
            <a:xfrm rot="10800000">
              <a:off x="7387025" y="3619362"/>
              <a:ext cx="1756975" cy="1524150"/>
              <a:chOff x="1805600" y="596650"/>
              <a:chExt cx="1756975" cy="1524150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29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6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 flipH="1">
            <a:off x="2021100" y="2122625"/>
            <a:ext cx="5101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 flipH="1">
            <a:off x="2252400" y="3273975"/>
            <a:ext cx="46392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bg>
      <p:bgPr>
        <a:gradFill>
          <a:gsLst>
            <a:gs pos="0">
              <a:srgbClr val="A200FF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1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420" name="Google Shape;420;p21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21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21"/>
            <p:cNvSpPr/>
            <p:nvPr/>
          </p:nvSpPr>
          <p:spPr>
            <a:xfrm>
              <a:off x="3054458" y="46354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1"/>
          <p:cNvSpPr txBox="1">
            <a:spLocks noGrp="1"/>
          </p:cNvSpPr>
          <p:nvPr>
            <p:ph type="body" idx="1"/>
          </p:nvPr>
        </p:nvSpPr>
        <p:spPr>
          <a:xfrm>
            <a:off x="714025" y="1063525"/>
            <a:ext cx="37692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21"/>
          <p:cNvSpPr txBox="1">
            <a:spLocks noGrp="1"/>
          </p:cNvSpPr>
          <p:nvPr>
            <p:ph type="body" idx="2"/>
          </p:nvPr>
        </p:nvSpPr>
        <p:spPr>
          <a:xfrm>
            <a:off x="4660754" y="1628560"/>
            <a:ext cx="3769200" cy="32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21"/>
          <p:cNvSpPr txBox="1">
            <a:spLocks noGrp="1"/>
          </p:cNvSpPr>
          <p:nvPr>
            <p:ph type="ctrTitle"/>
          </p:nvPr>
        </p:nvSpPr>
        <p:spPr>
          <a:xfrm>
            <a:off x="714025" y="409525"/>
            <a:ext cx="36669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gradFill>
          <a:gsLst>
            <a:gs pos="0">
              <a:srgbClr val="A200FF"/>
            </a:gs>
            <a:gs pos="50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2"/>
          <p:cNvGrpSpPr/>
          <p:nvPr/>
        </p:nvGrpSpPr>
        <p:grpSpPr>
          <a:xfrm>
            <a:off x="8" y="-3"/>
            <a:ext cx="9144000" cy="5143503"/>
            <a:chOff x="8" y="-3"/>
            <a:chExt cx="9144000" cy="5143503"/>
          </a:xfrm>
        </p:grpSpPr>
        <p:sp>
          <p:nvSpPr>
            <p:cNvPr id="443" name="Google Shape;443;p22"/>
            <p:cNvSpPr/>
            <p:nvPr/>
          </p:nvSpPr>
          <p:spPr>
            <a:xfrm rot="5400000">
              <a:off x="273482" y="251090"/>
              <a:ext cx="3745052" cy="3242866"/>
            </a:xfrm>
            <a:custGeom>
              <a:avLst/>
              <a:gdLst/>
              <a:ahLst/>
              <a:cxnLst/>
              <a:rect l="l" t="t" r="r" b="b"/>
              <a:pathLst>
                <a:path w="86686" h="75062" extrusionOk="0">
                  <a:moveTo>
                    <a:pt x="22504" y="1369"/>
                  </a:moveTo>
                  <a:lnTo>
                    <a:pt x="42383" y="12848"/>
                  </a:lnTo>
                  <a:lnTo>
                    <a:pt x="22504" y="24328"/>
                  </a:lnTo>
                  <a:lnTo>
                    <a:pt x="22504" y="1369"/>
                  </a:lnTo>
                  <a:close/>
                  <a:moveTo>
                    <a:pt x="42906" y="13727"/>
                  </a:moveTo>
                  <a:lnTo>
                    <a:pt x="42906" y="36686"/>
                  </a:lnTo>
                  <a:lnTo>
                    <a:pt x="23027" y="25207"/>
                  </a:lnTo>
                  <a:lnTo>
                    <a:pt x="42906" y="13727"/>
                  </a:lnTo>
                  <a:close/>
                  <a:moveTo>
                    <a:pt x="64317" y="25996"/>
                  </a:moveTo>
                  <a:lnTo>
                    <a:pt x="64317" y="48977"/>
                  </a:lnTo>
                  <a:lnTo>
                    <a:pt x="44411" y="37487"/>
                  </a:lnTo>
                  <a:lnTo>
                    <a:pt x="64317" y="25996"/>
                  </a:lnTo>
                  <a:close/>
                  <a:moveTo>
                    <a:pt x="22504" y="26128"/>
                  </a:moveTo>
                  <a:lnTo>
                    <a:pt x="42360" y="37591"/>
                  </a:lnTo>
                  <a:lnTo>
                    <a:pt x="22504" y="49060"/>
                  </a:lnTo>
                  <a:lnTo>
                    <a:pt x="22504" y="26128"/>
                  </a:lnTo>
                  <a:close/>
                  <a:moveTo>
                    <a:pt x="21408" y="26086"/>
                  </a:moveTo>
                  <a:lnTo>
                    <a:pt x="21408" y="49063"/>
                  </a:lnTo>
                  <a:lnTo>
                    <a:pt x="1507" y="37573"/>
                  </a:lnTo>
                  <a:lnTo>
                    <a:pt x="21408" y="26086"/>
                  </a:lnTo>
                  <a:close/>
                  <a:moveTo>
                    <a:pt x="43867" y="38332"/>
                  </a:moveTo>
                  <a:lnTo>
                    <a:pt x="63742" y="49804"/>
                  </a:lnTo>
                  <a:lnTo>
                    <a:pt x="43867" y="61283"/>
                  </a:lnTo>
                  <a:lnTo>
                    <a:pt x="43867" y="38332"/>
                  </a:lnTo>
                  <a:close/>
                  <a:moveTo>
                    <a:pt x="42861" y="38516"/>
                  </a:moveTo>
                  <a:lnTo>
                    <a:pt x="42861" y="61445"/>
                  </a:lnTo>
                  <a:lnTo>
                    <a:pt x="23005" y="49980"/>
                  </a:lnTo>
                  <a:lnTo>
                    <a:pt x="42861" y="38516"/>
                  </a:lnTo>
                  <a:close/>
                  <a:moveTo>
                    <a:pt x="85683" y="38463"/>
                  </a:moveTo>
                  <a:lnTo>
                    <a:pt x="85683" y="61445"/>
                  </a:lnTo>
                  <a:lnTo>
                    <a:pt x="65778" y="49954"/>
                  </a:lnTo>
                  <a:lnTo>
                    <a:pt x="85683" y="38463"/>
                  </a:lnTo>
                  <a:close/>
                  <a:moveTo>
                    <a:pt x="21453" y="50709"/>
                  </a:moveTo>
                  <a:lnTo>
                    <a:pt x="21453" y="73691"/>
                  </a:lnTo>
                  <a:lnTo>
                    <a:pt x="1552" y="62200"/>
                  </a:lnTo>
                  <a:lnTo>
                    <a:pt x="21453" y="50709"/>
                  </a:lnTo>
                  <a:close/>
                  <a:moveTo>
                    <a:pt x="64186" y="50709"/>
                  </a:moveTo>
                  <a:lnTo>
                    <a:pt x="64186" y="73691"/>
                  </a:lnTo>
                  <a:lnTo>
                    <a:pt x="44281" y="62200"/>
                  </a:lnTo>
                  <a:lnTo>
                    <a:pt x="64186" y="50709"/>
                  </a:lnTo>
                  <a:close/>
                  <a:moveTo>
                    <a:pt x="22000" y="0"/>
                  </a:moveTo>
                  <a:cubicBezTo>
                    <a:pt x="21913" y="0"/>
                    <a:pt x="21827" y="22"/>
                    <a:pt x="21750" y="65"/>
                  </a:cubicBezTo>
                  <a:cubicBezTo>
                    <a:pt x="21596" y="155"/>
                    <a:pt x="21498" y="321"/>
                    <a:pt x="21498" y="502"/>
                  </a:cubicBezTo>
                  <a:lnTo>
                    <a:pt x="21498" y="24873"/>
                  </a:lnTo>
                  <a:lnTo>
                    <a:pt x="252" y="37141"/>
                  </a:lnTo>
                  <a:cubicBezTo>
                    <a:pt x="98" y="37231"/>
                    <a:pt x="0" y="37397"/>
                    <a:pt x="0" y="37573"/>
                  </a:cubicBezTo>
                  <a:cubicBezTo>
                    <a:pt x="0" y="37753"/>
                    <a:pt x="98" y="37919"/>
                    <a:pt x="252" y="38009"/>
                  </a:cubicBezTo>
                  <a:lnTo>
                    <a:pt x="20848" y="49901"/>
                  </a:lnTo>
                  <a:lnTo>
                    <a:pt x="297" y="61768"/>
                  </a:lnTo>
                  <a:cubicBezTo>
                    <a:pt x="143" y="61858"/>
                    <a:pt x="45" y="62023"/>
                    <a:pt x="45" y="62200"/>
                  </a:cubicBezTo>
                  <a:cubicBezTo>
                    <a:pt x="45" y="62380"/>
                    <a:pt x="143" y="62545"/>
                    <a:pt x="297" y="62635"/>
                  </a:cubicBezTo>
                  <a:lnTo>
                    <a:pt x="21705" y="74994"/>
                  </a:lnTo>
                  <a:cubicBezTo>
                    <a:pt x="21779" y="75039"/>
                    <a:pt x="21870" y="75062"/>
                    <a:pt x="21956" y="75062"/>
                  </a:cubicBezTo>
                  <a:cubicBezTo>
                    <a:pt x="22043" y="75062"/>
                    <a:pt x="22129" y="75039"/>
                    <a:pt x="22204" y="74994"/>
                  </a:cubicBezTo>
                  <a:cubicBezTo>
                    <a:pt x="22362" y="74904"/>
                    <a:pt x="22456" y="74738"/>
                    <a:pt x="22456" y="74558"/>
                  </a:cubicBezTo>
                  <a:lnTo>
                    <a:pt x="22456" y="50821"/>
                  </a:lnTo>
                  <a:lnTo>
                    <a:pt x="43112" y="62748"/>
                  </a:lnTo>
                  <a:cubicBezTo>
                    <a:pt x="43176" y="62782"/>
                    <a:pt x="43244" y="62793"/>
                    <a:pt x="43315" y="62801"/>
                  </a:cubicBezTo>
                  <a:lnTo>
                    <a:pt x="64437" y="74994"/>
                  </a:lnTo>
                  <a:cubicBezTo>
                    <a:pt x="64512" y="75039"/>
                    <a:pt x="64598" y="75062"/>
                    <a:pt x="64685" y="75062"/>
                  </a:cubicBezTo>
                  <a:cubicBezTo>
                    <a:pt x="64772" y="75062"/>
                    <a:pt x="64862" y="75039"/>
                    <a:pt x="64937" y="74994"/>
                  </a:cubicBezTo>
                  <a:cubicBezTo>
                    <a:pt x="65091" y="74904"/>
                    <a:pt x="65188" y="74738"/>
                    <a:pt x="65188" y="74558"/>
                  </a:cubicBezTo>
                  <a:lnTo>
                    <a:pt x="65188" y="50773"/>
                  </a:lnTo>
                  <a:lnTo>
                    <a:pt x="85931" y="62748"/>
                  </a:lnTo>
                  <a:cubicBezTo>
                    <a:pt x="86010" y="62793"/>
                    <a:pt x="86096" y="62815"/>
                    <a:pt x="86183" y="62815"/>
                  </a:cubicBezTo>
                  <a:cubicBezTo>
                    <a:pt x="86269" y="62815"/>
                    <a:pt x="86355" y="62793"/>
                    <a:pt x="86434" y="62748"/>
                  </a:cubicBezTo>
                  <a:cubicBezTo>
                    <a:pt x="86589" y="62658"/>
                    <a:pt x="86686" y="62493"/>
                    <a:pt x="86686" y="62312"/>
                  </a:cubicBezTo>
                  <a:lnTo>
                    <a:pt x="86686" y="37591"/>
                  </a:lnTo>
                  <a:cubicBezTo>
                    <a:pt x="86686" y="37415"/>
                    <a:pt x="86589" y="37250"/>
                    <a:pt x="86434" y="37160"/>
                  </a:cubicBezTo>
                  <a:cubicBezTo>
                    <a:pt x="86357" y="37115"/>
                    <a:pt x="86271" y="37092"/>
                    <a:pt x="86184" y="37092"/>
                  </a:cubicBezTo>
                  <a:cubicBezTo>
                    <a:pt x="86097" y="37092"/>
                    <a:pt x="86010" y="37115"/>
                    <a:pt x="85931" y="37160"/>
                  </a:cubicBezTo>
                  <a:lnTo>
                    <a:pt x="65320" y="49060"/>
                  </a:lnTo>
                  <a:lnTo>
                    <a:pt x="65320" y="25128"/>
                  </a:lnTo>
                  <a:cubicBezTo>
                    <a:pt x="65320" y="24947"/>
                    <a:pt x="65226" y="24782"/>
                    <a:pt x="65068" y="24692"/>
                  </a:cubicBezTo>
                  <a:cubicBezTo>
                    <a:pt x="64991" y="24647"/>
                    <a:pt x="64905" y="24625"/>
                    <a:pt x="64818" y="24625"/>
                  </a:cubicBezTo>
                  <a:cubicBezTo>
                    <a:pt x="64732" y="24625"/>
                    <a:pt x="64646" y="24647"/>
                    <a:pt x="64569" y="24692"/>
                  </a:cubicBezTo>
                  <a:lnTo>
                    <a:pt x="43912" y="36619"/>
                  </a:lnTo>
                  <a:lnTo>
                    <a:pt x="43912" y="12837"/>
                  </a:lnTo>
                  <a:cubicBezTo>
                    <a:pt x="43912" y="12657"/>
                    <a:pt x="43815" y="12492"/>
                    <a:pt x="43660" y="12402"/>
                  </a:cubicBezTo>
                  <a:cubicBezTo>
                    <a:pt x="43638" y="12390"/>
                    <a:pt x="43608" y="12390"/>
                    <a:pt x="43586" y="12383"/>
                  </a:cubicBezTo>
                  <a:lnTo>
                    <a:pt x="22253" y="65"/>
                  </a:lnTo>
                  <a:cubicBezTo>
                    <a:pt x="22174" y="22"/>
                    <a:pt x="22087" y="0"/>
                    <a:pt x="22000" y="0"/>
                  </a:cubicBez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22"/>
            <p:cNvGrpSpPr/>
            <p:nvPr/>
          </p:nvGrpSpPr>
          <p:grpSpPr>
            <a:xfrm>
              <a:off x="8" y="0"/>
              <a:ext cx="1756975" cy="1524150"/>
              <a:chOff x="1805600" y="596650"/>
              <a:chExt cx="1756975" cy="1524150"/>
            </a:xfrm>
          </p:grpSpPr>
          <p:sp>
            <p:nvSpPr>
              <p:cNvPr id="445" name="Google Shape;445;p2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22"/>
            <p:cNvGrpSpPr/>
            <p:nvPr/>
          </p:nvGrpSpPr>
          <p:grpSpPr>
            <a:xfrm rot="10800000">
              <a:off x="7387033" y="3619350"/>
              <a:ext cx="1756975" cy="1524150"/>
              <a:chOff x="1805600" y="596650"/>
              <a:chExt cx="1756975" cy="1524150"/>
            </a:xfrm>
          </p:grpSpPr>
          <p:sp>
            <p:nvSpPr>
              <p:cNvPr id="453" name="Google Shape;453;p22"/>
              <p:cNvSpPr/>
              <p:nvPr/>
            </p:nvSpPr>
            <p:spPr>
              <a:xfrm>
                <a:off x="20981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 rot="10800000">
                <a:off x="239077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26833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 rot="10800000">
                <a:off x="2975925" y="5966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CFFA5">
                  <a:alpha val="69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180560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2390750" y="110470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2098175" y="1612750"/>
                <a:ext cx="5866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20322" extrusionOk="0">
                    <a:moveTo>
                      <a:pt x="11735" y="0"/>
                    </a:moveTo>
                    <a:lnTo>
                      <a:pt x="5867" y="10160"/>
                    </a:lnTo>
                    <a:lnTo>
                      <a:pt x="0" y="20321"/>
                    </a:lnTo>
                    <a:lnTo>
                      <a:pt x="23466" y="20321"/>
                    </a:lnTo>
                    <a:lnTo>
                      <a:pt x="17602" y="10160"/>
                    </a:lnTo>
                    <a:lnTo>
                      <a:pt x="11735" y="0"/>
                    </a:lnTo>
                    <a:close/>
                  </a:path>
                </a:pathLst>
              </a:custGeom>
              <a:solidFill>
                <a:srgbClr val="FFFFFF">
                  <a:alpha val="19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" name="Google Shape;460;p22"/>
            <p:cNvSpPr/>
            <p:nvPr/>
          </p:nvSpPr>
          <p:spPr>
            <a:xfrm>
              <a:off x="3054458" y="4635450"/>
              <a:ext cx="586650" cy="508050"/>
            </a:xfrm>
            <a:custGeom>
              <a:avLst/>
              <a:gdLst/>
              <a:ahLst/>
              <a:cxnLst/>
              <a:rect l="l" t="t" r="r" b="b"/>
              <a:pathLst>
                <a:path w="23466" h="20322" extrusionOk="0">
                  <a:moveTo>
                    <a:pt x="11735" y="0"/>
                  </a:moveTo>
                  <a:lnTo>
                    <a:pt x="5867" y="10160"/>
                  </a:lnTo>
                  <a:lnTo>
                    <a:pt x="0" y="20321"/>
                  </a:lnTo>
                  <a:lnTo>
                    <a:pt x="23466" y="20321"/>
                  </a:lnTo>
                  <a:lnTo>
                    <a:pt x="17602" y="10160"/>
                  </a:lnTo>
                  <a:lnTo>
                    <a:pt x="11735" y="0"/>
                  </a:lnTo>
                  <a:close/>
                </a:path>
              </a:pathLst>
            </a:custGeom>
            <a:solidFill>
              <a:srgbClr val="FFFFFF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A200FF"/>
            </a:gs>
            <a:gs pos="50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taatliches"/>
              <a:buNone/>
              <a:defRPr sz="28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●"/>
              <a:defRPr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○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Ubuntu"/>
              <a:buChar char="■"/>
              <a:defRPr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9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200FF"/>
            </a:gs>
            <a:gs pos="61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subTitle" idx="1"/>
          </p:nvPr>
        </p:nvSpPr>
        <p:spPr>
          <a:xfrm>
            <a:off x="2492999" y="4278487"/>
            <a:ext cx="40284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By: Adeem Mawani</a:t>
            </a:r>
            <a:endParaRPr sz="2800" b="1"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ctrTitle"/>
          </p:nvPr>
        </p:nvSpPr>
        <p:spPr>
          <a:xfrm>
            <a:off x="849600" y="352800"/>
            <a:ext cx="7315199" cy="3038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/>
              <a:t>E</a:t>
            </a:r>
            <a:r>
              <a:rPr lang="en" b="1" dirty="0"/>
              <a:t>x-509</a:t>
            </a:r>
            <a:br>
              <a:rPr lang="en" b="1" dirty="0"/>
            </a:br>
            <a:r>
              <a:rPr lang="en-US" sz="3600" dirty="0"/>
              <a:t>Data exfiltration (ab)using </a:t>
            </a:r>
            <a:br>
              <a:rPr lang="en-US" sz="3600" dirty="0"/>
            </a:br>
            <a:r>
              <a:rPr lang="en-US" sz="3600" dirty="0"/>
              <a:t>X.509 certificates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roubleshoot TLS using wireshark - Cisco Community">
            <a:extLst>
              <a:ext uri="{FF2B5EF4-FFF2-40B4-BE49-F238E27FC236}">
                <a16:creationId xmlns:a16="http://schemas.microsoft.com/office/drawing/2014/main" id="{28603A1A-AF56-D845-9571-776137FD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0"/>
            <a:ext cx="8458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62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D7F0-71C3-884C-95FA-F98CB31E8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025" y="1435020"/>
            <a:ext cx="5098800" cy="1149000"/>
          </a:xfrm>
        </p:spPr>
        <p:txBody>
          <a:bodyPr/>
          <a:lstStyle/>
          <a:p>
            <a:r>
              <a:rPr lang="en-US" sz="5400" b="1" dirty="0"/>
              <a:t>SAN Extension</a:t>
            </a:r>
          </a:p>
        </p:txBody>
      </p:sp>
      <p:pic>
        <p:nvPicPr>
          <p:cNvPr id="5" name="Picture 4" descr="SAN Certificates: Subject Alternative Name – Multi-Domain (SAN)">
            <a:extLst>
              <a:ext uri="{FF2B5EF4-FFF2-40B4-BE49-F238E27FC236}">
                <a16:creationId xmlns:a16="http://schemas.microsoft.com/office/drawing/2014/main" id="{E9BB5E56-3D61-3241-ADBA-3D7582B2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1" y="290400"/>
            <a:ext cx="3487152" cy="45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2D0C5BD-2909-D847-AD39-0ED9D37FEAB2}"/>
              </a:ext>
            </a:extLst>
          </p:cNvPr>
          <p:cNvSpPr txBox="1">
            <a:spLocks/>
          </p:cNvSpPr>
          <p:nvPr/>
        </p:nvSpPr>
        <p:spPr>
          <a:xfrm>
            <a:off x="302400" y="2440799"/>
            <a:ext cx="4860000" cy="238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400" b="0" i="0" u="none" strike="noStrike" cap="non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400050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Allows specification of multiple names to be </a:t>
            </a:r>
            <a:r>
              <a:rPr lang="en-US" dirty="0">
                <a:solidFill>
                  <a:schemeClr val="accent4"/>
                </a:solidFill>
              </a:rPr>
              <a:t>associated with a single certificate </a:t>
            </a:r>
          </a:p>
          <a:p>
            <a:pPr marL="857250" lvl="1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accent4"/>
                </a:solidFill>
              </a:rPr>
              <a:t>Email addresses</a:t>
            </a:r>
          </a:p>
          <a:p>
            <a:pPr marL="857250" lvl="1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accent4"/>
                </a:solidFill>
              </a:rPr>
              <a:t>IP addresses</a:t>
            </a:r>
          </a:p>
          <a:p>
            <a:pPr marL="857250" lvl="1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accent4"/>
                </a:solidFill>
              </a:rPr>
              <a:t>URIs</a:t>
            </a:r>
          </a:p>
          <a:p>
            <a:pPr marL="857250" lvl="1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sz="1200" dirty="0">
                <a:solidFill>
                  <a:schemeClr val="accent4"/>
                </a:solidFill>
              </a:rPr>
              <a:t>DNS names</a:t>
            </a:r>
          </a:p>
          <a:p>
            <a:pPr marL="400050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Good place to put arbitrary values</a:t>
            </a:r>
          </a:p>
          <a:p>
            <a:pPr marL="400050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marL="400050" indent="-285750">
              <a:lnSpc>
                <a:spcPct val="150000"/>
              </a:lnSpc>
              <a:buClr>
                <a:schemeClr val="accent4"/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marL="768350" lvl="1" indent="-1714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6090A-9746-D64E-B0A5-6EC6987C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200" y="1504800"/>
            <a:ext cx="8056800" cy="335997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Uses TLS Client Authentication / Mutual TLS where both client and server send certificates during the handshake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Stores payload data in the </a:t>
            </a:r>
            <a:r>
              <a:rPr lang="en-US" dirty="0" err="1"/>
              <a:t>subjectAltName</a:t>
            </a:r>
            <a:r>
              <a:rPr lang="en-US" dirty="0"/>
              <a:t> (SAN) field of the client certificate(s)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Transfers the data back to the attacker's machine during the TLS handshake itself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Exfiltration is harder to detect, since the transfer happens before the actual   TLS session is established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33A37-E0E9-1444-9BF7-80FC0A09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00" y="165601"/>
            <a:ext cx="8035200" cy="1339199"/>
          </a:xfrm>
        </p:spPr>
        <p:txBody>
          <a:bodyPr/>
          <a:lstStyle/>
          <a:p>
            <a:r>
              <a:rPr lang="en-US" sz="6000" dirty="0"/>
              <a:t>How Ex-509 Works</a:t>
            </a:r>
          </a:p>
        </p:txBody>
      </p:sp>
    </p:spTree>
    <p:extLst>
      <p:ext uri="{BB962C8B-B14F-4D97-AF65-F5344CB8AC3E}">
        <p14:creationId xmlns:p14="http://schemas.microsoft.com/office/powerpoint/2010/main" val="110892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2" name="Google Shape;2262;p42"/>
          <p:cNvGrpSpPr/>
          <p:nvPr/>
        </p:nvGrpSpPr>
        <p:grpSpPr>
          <a:xfrm>
            <a:off x="710975" y="2236775"/>
            <a:ext cx="7712100" cy="1238400"/>
            <a:chOff x="710975" y="2236775"/>
            <a:chExt cx="7712100" cy="1238400"/>
          </a:xfrm>
        </p:grpSpPr>
        <p:cxnSp>
          <p:nvCxnSpPr>
            <p:cNvPr id="2263" name="Google Shape;2263;p42"/>
            <p:cNvCxnSpPr/>
            <p:nvPr/>
          </p:nvCxnSpPr>
          <p:spPr>
            <a:xfrm>
              <a:off x="710975" y="2855975"/>
              <a:ext cx="77121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4" name="Google Shape;2264;p42"/>
            <p:cNvSpPr/>
            <p:nvPr/>
          </p:nvSpPr>
          <p:spPr>
            <a:xfrm>
              <a:off x="1903575" y="2693975"/>
              <a:ext cx="324300" cy="3240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3574425" y="2693975"/>
              <a:ext cx="324300" cy="3240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5245275" y="2693975"/>
              <a:ext cx="324300" cy="3240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2"/>
            <p:cNvSpPr/>
            <p:nvPr/>
          </p:nvSpPr>
          <p:spPr>
            <a:xfrm>
              <a:off x="6916125" y="2693975"/>
              <a:ext cx="324300" cy="3240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8" name="Google Shape;2268;p42"/>
            <p:cNvCxnSpPr>
              <a:stCxn id="2264" idx="0"/>
              <a:endCxn id="2269" idx="2"/>
            </p:cNvCxnSpPr>
            <p:nvPr/>
          </p:nvCxnSpPr>
          <p:spPr>
            <a:xfrm rot="10800000">
              <a:off x="2065725" y="2236775"/>
              <a:ext cx="0" cy="457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0" name="Google Shape;2270;p42"/>
            <p:cNvCxnSpPr>
              <a:stCxn id="2265" idx="4"/>
              <a:endCxn id="2271" idx="0"/>
            </p:cNvCxnSpPr>
            <p:nvPr/>
          </p:nvCxnSpPr>
          <p:spPr>
            <a:xfrm>
              <a:off x="3736575" y="3017975"/>
              <a:ext cx="0" cy="4572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2" name="Google Shape;2272;p42"/>
            <p:cNvCxnSpPr>
              <a:cxnSpLocks/>
              <a:stCxn id="2266" idx="0"/>
              <a:endCxn id="2273" idx="2"/>
            </p:cNvCxnSpPr>
            <p:nvPr/>
          </p:nvCxnSpPr>
          <p:spPr>
            <a:xfrm flipH="1" flipV="1">
              <a:off x="5407413" y="2236789"/>
              <a:ext cx="12" cy="457186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4" name="Google Shape;2274;p42"/>
            <p:cNvCxnSpPr>
              <a:cxnSpLocks/>
              <a:stCxn id="2267" idx="4"/>
              <a:endCxn id="2275" idx="0"/>
            </p:cNvCxnSpPr>
            <p:nvPr/>
          </p:nvCxnSpPr>
          <p:spPr>
            <a:xfrm flipH="1">
              <a:off x="7078263" y="3017975"/>
              <a:ext cx="12" cy="454576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276" name="Google Shape;2276;p42"/>
            <p:cNvSpPr/>
            <p:nvPr/>
          </p:nvSpPr>
          <p:spPr>
            <a:xfrm>
              <a:off x="1978425" y="2768750"/>
              <a:ext cx="174600" cy="17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3649275" y="2768750"/>
              <a:ext cx="174600" cy="17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5320125" y="2768750"/>
              <a:ext cx="174600" cy="17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2"/>
            <p:cNvSpPr/>
            <p:nvPr/>
          </p:nvSpPr>
          <p:spPr>
            <a:xfrm>
              <a:off x="6990975" y="2768750"/>
              <a:ext cx="174600" cy="17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0" name="Google Shape;2280;p42"/>
          <p:cNvSpPr txBox="1">
            <a:spLocks noGrp="1"/>
          </p:cNvSpPr>
          <p:nvPr>
            <p:ph type="ctrTitle"/>
          </p:nvPr>
        </p:nvSpPr>
        <p:spPr>
          <a:xfrm>
            <a:off x="4763100" y="211368"/>
            <a:ext cx="36669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Ex-509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81" name="Google Shape;2281;p42"/>
          <p:cNvSpPr txBox="1"/>
          <p:nvPr/>
        </p:nvSpPr>
        <p:spPr>
          <a:xfrm>
            <a:off x="1617063" y="1193315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  <a:endParaRPr sz="24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69" name="Google Shape;2269;p42"/>
          <p:cNvSpPr txBox="1"/>
          <p:nvPr/>
        </p:nvSpPr>
        <p:spPr>
          <a:xfrm>
            <a:off x="965463" y="1592088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Attacker’s machine listens for connections</a:t>
            </a:r>
            <a:endParaRPr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2" name="Google Shape;2282;p42"/>
          <p:cNvSpPr txBox="1"/>
          <p:nvPr/>
        </p:nvSpPr>
        <p:spPr>
          <a:xfrm>
            <a:off x="4958763" y="1044000"/>
            <a:ext cx="897300" cy="46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  <a:endParaRPr sz="24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73" name="Google Shape;2273;p42"/>
          <p:cNvSpPr txBox="1"/>
          <p:nvPr/>
        </p:nvSpPr>
        <p:spPr>
          <a:xfrm>
            <a:off x="4307163" y="1431551"/>
            <a:ext cx="2200500" cy="8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TLS handshake performed, and certificates exchanged</a:t>
            </a:r>
            <a:endParaRPr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3" name="Google Shape;2283;p42"/>
          <p:cNvSpPr txBox="1"/>
          <p:nvPr/>
        </p:nvSpPr>
        <p:spPr>
          <a:xfrm>
            <a:off x="3287913" y="4091738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  <a:endParaRPr sz="24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71" name="Google Shape;2271;p42"/>
          <p:cNvSpPr txBox="1"/>
          <p:nvPr/>
        </p:nvSpPr>
        <p:spPr>
          <a:xfrm>
            <a:off x="2636313" y="3475165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Client establishes TCP connection with attacker</a:t>
            </a:r>
          </a:p>
        </p:txBody>
      </p:sp>
      <p:sp>
        <p:nvSpPr>
          <p:cNvPr id="2284" name="Google Shape;2284;p42"/>
          <p:cNvSpPr txBox="1"/>
          <p:nvPr/>
        </p:nvSpPr>
        <p:spPr>
          <a:xfrm>
            <a:off x="6629613" y="4367625"/>
            <a:ext cx="897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  <a:endParaRPr sz="24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75" name="Google Shape;2275;p42"/>
          <p:cNvSpPr txBox="1"/>
          <p:nvPr/>
        </p:nvSpPr>
        <p:spPr>
          <a:xfrm>
            <a:off x="5978013" y="3472551"/>
            <a:ext cx="2200500" cy="64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Attacker rejects client certificate, and closes connection before session is established</a:t>
            </a:r>
            <a:endParaRPr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9A394A1-4383-3B4D-A778-B544A0CC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8328"/>
            <a:ext cx="8201400" cy="25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 txBox="1">
            <a:spLocks noGrp="1"/>
          </p:cNvSpPr>
          <p:nvPr>
            <p:ph type="subTitle" idx="1"/>
          </p:nvPr>
        </p:nvSpPr>
        <p:spPr>
          <a:xfrm flipH="1">
            <a:off x="2021100" y="1591863"/>
            <a:ext cx="5101800" cy="195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400" dirty="0"/>
              <a:t>But can we do better?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873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34D00-2982-D544-B648-CEA424D19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51"/>
          <a:stretch/>
        </p:blipFill>
        <p:spPr>
          <a:xfrm>
            <a:off x="1616527" y="62550"/>
            <a:ext cx="5277347" cy="50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8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3AFE3-CCF2-5644-96B2-9D5A6A8A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0" y="214700"/>
            <a:ext cx="7282310" cy="47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7FB72-96C3-FA48-96B6-97CD5D6D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0" y="4773750"/>
            <a:ext cx="8013700" cy="304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388897-D062-6D49-9E9C-5B03EECE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5" y="597850"/>
            <a:ext cx="7805250" cy="22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52"/>
          <p:cNvSpPr txBox="1">
            <a:spLocks noGrp="1"/>
          </p:cNvSpPr>
          <p:nvPr>
            <p:ph type="body" idx="1"/>
          </p:nvPr>
        </p:nvSpPr>
        <p:spPr>
          <a:xfrm>
            <a:off x="216000" y="1063525"/>
            <a:ext cx="3844799" cy="3980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CipherSuite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cipher_suites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&lt;2..2^16-2&gt;;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40" name="Google Shape;2440;p52"/>
          <p:cNvSpPr txBox="1">
            <a:spLocks noGrp="1"/>
          </p:cNvSpPr>
          <p:nvPr>
            <p:ph type="body" idx="2"/>
          </p:nvPr>
        </p:nvSpPr>
        <p:spPr>
          <a:xfrm>
            <a:off x="4442400" y="229525"/>
            <a:ext cx="4413600" cy="446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Staatliches"/>
                <a:ea typeface="Staatliches"/>
                <a:cs typeface="Staatliches"/>
                <a:sym typeface="Staatliches"/>
              </a:rPr>
              <a:t>Limitations  :/</a:t>
            </a:r>
            <a:endParaRPr sz="3200" b="1" dirty="0"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nton"/>
              <a:ea typeface="Anton"/>
              <a:cs typeface="Anton"/>
              <a:sym typeface="Anton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RFC Specification limits max Cipher Suite size to be 2^16 - 2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2 byte size specifier preceding Cipher Suite list</a:t>
            </a: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768350" lvl="1" indent="-285750">
              <a:spcBef>
                <a:spcPts val="300"/>
              </a:spcBef>
              <a:buClr>
                <a:schemeClr val="dk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Max size is 0xFFFF or 65,535 bytes of Cipher data</a:t>
            </a:r>
          </a:p>
          <a:p>
            <a:pPr marL="768350" lvl="1" indent="-285750">
              <a:spcBef>
                <a:spcPts val="300"/>
              </a:spcBef>
              <a:buClr>
                <a:schemeClr val="dk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Limited to 65,534 bytes by spec</a:t>
            </a:r>
          </a:p>
          <a:p>
            <a:pPr marL="241300" lvl="0" indent="-215900">
              <a:spcBef>
                <a:spcPts val="300"/>
              </a:spcBef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This is 65KB, so anything bigger gets chunked up and sent in several client hello messages</a:t>
            </a:r>
          </a:p>
          <a:p>
            <a:pPr marL="25400" lvl="0" indent="0">
              <a:spcBef>
                <a:spcPts val="300"/>
              </a:spcBef>
              <a:buClr>
                <a:schemeClr val="dk2"/>
              </a:buClr>
              <a:buSzPts val="1400"/>
              <a:buNone/>
            </a:pPr>
            <a:endParaRPr lang="en-US" sz="14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>
              <a:spcBef>
                <a:spcPts val="300"/>
              </a:spcBef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Another (not so bad) issue</a:t>
            </a: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768350" lvl="1" indent="-285750">
              <a:spcBef>
                <a:spcPts val="300"/>
              </a:spcBef>
              <a:buClr>
                <a:schemeClr val="dk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Since cipher suites have 2 byte grouping identifiers, payload data must be % 2 = 0</a:t>
            </a:r>
          </a:p>
          <a:p>
            <a:pPr marL="768350" lvl="1" indent="-285750">
              <a:spcBef>
                <a:spcPts val="300"/>
              </a:spcBef>
              <a:buClr>
                <a:schemeClr val="dk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If it’s not, just pad the data with single zero / null byte (0x00)</a:t>
            </a:r>
          </a:p>
          <a:p>
            <a:pPr marL="768350" lvl="1" indent="-285750">
              <a:spcBef>
                <a:spcPts val="300"/>
              </a:spcBef>
              <a:buClr>
                <a:schemeClr val="dk2"/>
              </a:buClr>
              <a:buSzPts val="14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" name="Google Shape;2438;p52">
            <a:extLst>
              <a:ext uri="{FF2B5EF4-FFF2-40B4-BE49-F238E27FC236}">
                <a16:creationId xmlns:a16="http://schemas.microsoft.com/office/drawing/2014/main" id="{8FA26DB8-C192-9B48-8CB4-1F080CF9B457}"/>
              </a:ext>
            </a:extLst>
          </p:cNvPr>
          <p:cNvSpPr txBox="1">
            <a:spLocks/>
          </p:cNvSpPr>
          <p:nvPr/>
        </p:nvSpPr>
        <p:spPr>
          <a:xfrm>
            <a:off x="216000" y="3109525"/>
            <a:ext cx="3844799" cy="19160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  <a:defRPr sz="12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buNone/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TLS_RSA_WITH_NULL_MD5 = { 0x00,0x01 }; TLS_RSA_WITH_NULL_SHA = { 0x00,0x02 };</a:t>
            </a:r>
          </a:p>
          <a:p>
            <a:pPr marL="0" indent="0">
              <a:buNone/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TLS_RSA_WITH_NULL_SHA256 = { 0x00,0x3B }; TLS_RSA_WITH_RC4_128_MD5 = { 0x00,0x04 }; TLS_RSA_WITH_RC4_128_SHA = { 0x00,0x05 }; TLS_RSA_WITH_3DES_EDE_CBC_SHA = { 0x00,0x0A }; TLS_RSA_WITH_AES_128_CBC_SHA = { 0x00,0x2F }; TLS_RSA_WITH_AES_256_CBC_SHA = { 0x00,0x35 }; TLS_RSA_WITH_AES_128_CBC_SHA256 = { 0x00,0x3C }; TLS_RSA_WITH_AES_256_CBC_SHA256 = { 0x00,0x3D };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1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49"/>
          <p:cNvSpPr txBox="1">
            <a:spLocks noGrp="1"/>
          </p:cNvSpPr>
          <p:nvPr>
            <p:ph type="ctrTitle"/>
          </p:nvPr>
        </p:nvSpPr>
        <p:spPr>
          <a:xfrm>
            <a:off x="4800530" y="414720"/>
            <a:ext cx="36669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PoC</a:t>
            </a:r>
            <a:r>
              <a:rPr lang="en" sz="5400" dirty="0"/>
              <a:t> Demo</a:t>
            </a:r>
            <a:endParaRPr sz="54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93" name="Google Shape;2393;p49"/>
          <p:cNvSpPr txBox="1"/>
          <p:nvPr/>
        </p:nvSpPr>
        <p:spPr>
          <a:xfrm>
            <a:off x="545782" y="3687590"/>
            <a:ext cx="20946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Requires: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Python &gt;= 3.6</a:t>
            </a: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394" name="Google Shape;2394;p49"/>
          <p:cNvGrpSpPr/>
          <p:nvPr/>
        </p:nvGrpSpPr>
        <p:grpSpPr>
          <a:xfrm>
            <a:off x="4888531" y="1717346"/>
            <a:ext cx="3493879" cy="2661036"/>
            <a:chOff x="720010" y="1419647"/>
            <a:chExt cx="4021500" cy="3062887"/>
          </a:xfrm>
        </p:grpSpPr>
        <p:sp>
          <p:nvSpPr>
            <p:cNvPr id="2395" name="Google Shape;2395;p49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99" name="Google Shape;2399;p49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2393;p49">
            <a:extLst>
              <a:ext uri="{FF2B5EF4-FFF2-40B4-BE49-F238E27FC236}">
                <a16:creationId xmlns:a16="http://schemas.microsoft.com/office/drawing/2014/main" id="{EB4FCA04-3444-D846-8F5E-F1C268B2940B}"/>
              </a:ext>
            </a:extLst>
          </p:cNvPr>
          <p:cNvSpPr txBox="1"/>
          <p:nvPr/>
        </p:nvSpPr>
        <p:spPr>
          <a:xfrm>
            <a:off x="5089754" y="2208658"/>
            <a:ext cx="3088451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</a:t>
            </a:r>
            <a:r>
              <a:rPr lang="en-US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github.com</a:t>
            </a:r>
            <a:r>
              <a:rPr lang="en-US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adeemm</a:t>
            </a:r>
            <a:r>
              <a:rPr lang="en-US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/ex-509</a:t>
            </a:r>
            <a:endParaRPr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92762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200FF"/>
            </a:gs>
            <a:gs pos="61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 txBox="1">
            <a:spLocks noGrp="1"/>
          </p:cNvSpPr>
          <p:nvPr>
            <p:ph type="subTitle" idx="1"/>
          </p:nvPr>
        </p:nvSpPr>
        <p:spPr>
          <a:xfrm flipH="1">
            <a:off x="2021100" y="2122625"/>
            <a:ext cx="5101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400" dirty="0"/>
              <a:t>What is X.509?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51433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200FF"/>
            </a:gs>
            <a:gs pos="100000">
              <a:srgbClr val="2575FC"/>
            </a:gs>
          </a:gsLst>
          <a:lin ang="0" scaled="0"/>
        </a:gradFill>
        <a:effectLst/>
      </p:bgPr>
    </p:bg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52"/>
          <p:cNvSpPr txBox="1">
            <a:spLocks noGrp="1"/>
          </p:cNvSpPr>
          <p:nvPr>
            <p:ph type="body" idx="2"/>
          </p:nvPr>
        </p:nvSpPr>
        <p:spPr>
          <a:xfrm>
            <a:off x="571154" y="346960"/>
            <a:ext cx="7867246" cy="453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Staatliches"/>
                <a:ea typeface="Staatliches"/>
                <a:cs typeface="Staatliches"/>
                <a:sym typeface="Staatliches"/>
              </a:rPr>
              <a:t>Closing Thoughts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nton"/>
              <a:ea typeface="Anton"/>
              <a:cs typeface="Anton"/>
              <a:sym typeface="Anton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</a:rPr>
              <a:t>Experimented with storing data in the modulus of the public key or signature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Causes certificate verification problems 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Hard to access after incomplete handshake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OpenSSL complains a lot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Had to manually patch certificate output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Solution is not elegant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82600" lvl="1" indent="0">
              <a:spcBef>
                <a:spcPts val="300"/>
              </a:spcBef>
              <a:buClr>
                <a:schemeClr val="dk2"/>
              </a:buClr>
              <a:buSzPts val="1400"/>
              <a:buNone/>
            </a:pPr>
            <a:endParaRPr lang="en-US" dirty="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</a:rPr>
              <a:t>Logging can easily mitigate </a:t>
            </a:r>
          </a:p>
          <a:p>
            <a:pPr marL="698500" lvl="1" indent="-215900">
              <a:spcBef>
                <a:spcPts val="300"/>
              </a:spcBef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Alert when encountering weird / malformed </a:t>
            </a:r>
          </a:p>
          <a:p>
            <a:pPr marL="482600" lvl="1" indent="0">
              <a:spcBef>
                <a:spcPts val="300"/>
              </a:spcBef>
              <a:buClr>
                <a:schemeClr val="dk2"/>
              </a:buClr>
              <a:buSzPts val="1400"/>
              <a:buNone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    data in these fields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D4635-C28E-1545-84B8-B831FFCA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2" y="1678487"/>
            <a:ext cx="3690058" cy="28579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body" idx="1"/>
          </p:nvPr>
        </p:nvSpPr>
        <p:spPr>
          <a:xfrm>
            <a:off x="2385600" y="3128975"/>
            <a:ext cx="43728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questions?</a:t>
            </a:r>
            <a:endParaRPr sz="2000" b="1" dirty="0"/>
          </a:p>
        </p:txBody>
      </p:sp>
      <p:sp>
        <p:nvSpPr>
          <p:cNvPr id="512" name="Google Shape;512;p32"/>
          <p:cNvSpPr txBox="1">
            <a:spLocks noGrp="1"/>
          </p:cNvSpPr>
          <p:nvPr>
            <p:ph type="ctrTitle"/>
          </p:nvPr>
        </p:nvSpPr>
        <p:spPr>
          <a:xfrm>
            <a:off x="905436" y="649275"/>
            <a:ext cx="7333129" cy="21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59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6090A-9746-D64E-B0A5-6EC6987C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200" y="1504800"/>
            <a:ext cx="7912800" cy="335997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Standard defining the format of certificates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Certificates associate cryptographic key pairs with identities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Basis for implementing widespread PKI (Public-Key Infrastructure)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Many popular applications today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Electronic signatures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S/MIME (Secure/Multipurpose Internet Mail Extensions) for emails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TLS (Transport Layer Security) / now deprecated SSL (Secure Sockets Layer)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33A37-E0E9-1444-9BF7-80FC0A095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00" y="165601"/>
            <a:ext cx="8035200" cy="1339199"/>
          </a:xfrm>
        </p:spPr>
        <p:txBody>
          <a:bodyPr/>
          <a:lstStyle/>
          <a:p>
            <a:r>
              <a:rPr lang="en-US" dirty="0"/>
              <a:t>X.509</a:t>
            </a:r>
          </a:p>
        </p:txBody>
      </p:sp>
    </p:spTree>
    <p:extLst>
      <p:ext uri="{BB962C8B-B14F-4D97-AF65-F5344CB8AC3E}">
        <p14:creationId xmlns:p14="http://schemas.microsoft.com/office/powerpoint/2010/main" val="199576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A5AC2A7-B2B2-9B49-85BF-DF76B7646F02}"/>
              </a:ext>
            </a:extLst>
          </p:cNvPr>
          <p:cNvGrpSpPr/>
          <p:nvPr/>
        </p:nvGrpSpPr>
        <p:grpSpPr>
          <a:xfrm>
            <a:off x="632569" y="288482"/>
            <a:ext cx="7677263" cy="4672318"/>
            <a:chOff x="969937" y="713282"/>
            <a:chExt cx="7117863" cy="4430218"/>
          </a:xfrm>
        </p:grpSpPr>
        <p:pic>
          <p:nvPicPr>
            <p:cNvPr id="3080" name="Picture 8" descr="Basics of Digital Certificates and Certificate Authority - Web ...">
              <a:extLst>
                <a:ext uri="{FF2B5EF4-FFF2-40B4-BE49-F238E27FC236}">
                  <a16:creationId xmlns:a16="http://schemas.microsoft.com/office/drawing/2014/main" id="{2DCD2F0F-9222-C74F-BEF7-EB6AF619F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400" y="913794"/>
              <a:ext cx="7029400" cy="396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EA24E0-FA12-9648-A538-AD8AF99E2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172" t="92953" r="5109"/>
            <a:stretch/>
          </p:blipFill>
          <p:spPr>
            <a:xfrm>
              <a:off x="6828857" y="4875450"/>
              <a:ext cx="1258943" cy="268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A04BF7-DF39-584F-8A59-B1D2587A3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95" t="30794" r="17829" b="63802"/>
            <a:stretch/>
          </p:blipFill>
          <p:spPr>
            <a:xfrm>
              <a:off x="4807199" y="2035266"/>
              <a:ext cx="1824001" cy="2114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1C6A74-60F7-9445-A614-6B3D66A21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101" b="95157"/>
            <a:stretch/>
          </p:blipFill>
          <p:spPr>
            <a:xfrm>
              <a:off x="969937" y="713282"/>
              <a:ext cx="1845314" cy="200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796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1BC76-A7CF-2046-A5E3-9C3372F3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0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install Windows 10 root certificates [EASY STEPS]">
            <a:extLst>
              <a:ext uri="{FF2B5EF4-FFF2-40B4-BE49-F238E27FC236}">
                <a16:creationId xmlns:a16="http://schemas.microsoft.com/office/drawing/2014/main" id="{5B0B00F1-7BE2-A248-BE23-0FDEECB4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" y="230400"/>
            <a:ext cx="4500000" cy="30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C487BCD0-F44C-ED4C-A51A-FE1E7E86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31" y="1315173"/>
            <a:ext cx="2801169" cy="35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3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200FF"/>
            </a:gs>
            <a:gs pos="61000">
              <a:srgbClr val="633BFD"/>
            </a:gs>
            <a:gs pos="100000">
              <a:srgbClr val="552BF7"/>
            </a:gs>
          </a:gsLst>
          <a:lin ang="0" scaled="0"/>
        </a:gra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 txBox="1">
            <a:spLocks noGrp="1"/>
          </p:cNvSpPr>
          <p:nvPr>
            <p:ph type="subTitle" idx="1"/>
          </p:nvPr>
        </p:nvSpPr>
        <p:spPr>
          <a:xfrm flipH="1">
            <a:off x="2021100" y="1591862"/>
            <a:ext cx="5101800" cy="1959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400" dirty="0"/>
              <a:t>How does this relate to TLS?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5404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tApp does not receive AutoSupport messages sent through HTTPS ...">
            <a:extLst>
              <a:ext uri="{FF2B5EF4-FFF2-40B4-BE49-F238E27FC236}">
                <a16:creationId xmlns:a16="http://schemas.microsoft.com/office/drawing/2014/main" id="{BF71C667-4E07-6245-8DFD-EEADAC87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2519" r="1152" b="5231"/>
          <a:stretch/>
        </p:blipFill>
        <p:spPr bwMode="auto">
          <a:xfrm>
            <a:off x="896034" y="87750"/>
            <a:ext cx="7481532" cy="48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2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Attackers Evade Detection By Randomizing TLS Handshake Ciphers">
            <a:extLst>
              <a:ext uri="{FF2B5EF4-FFF2-40B4-BE49-F238E27FC236}">
                <a16:creationId xmlns:a16="http://schemas.microsoft.com/office/drawing/2014/main" id="{2E5DF18A-4CB1-CD40-AE2F-E5873BF6D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"/>
          <a:stretch/>
        </p:blipFill>
        <p:spPr bwMode="auto">
          <a:xfrm>
            <a:off x="1073847" y="137382"/>
            <a:ext cx="6996306" cy="50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28059"/>
      </p:ext>
    </p:extLst>
  </p:cSld>
  <p:clrMapOvr>
    <a:masterClrMapping/>
  </p:clrMapOvr>
</p:sld>
</file>

<file path=ppt/theme/theme1.xml><?xml version="1.0" encoding="utf-8"?>
<a:theme xmlns:a="http://schemas.openxmlformats.org/drawingml/2006/main" name="SEO Consulting by Slidesgo">
  <a:themeElements>
    <a:clrScheme name="Simple Light">
      <a:dk1>
        <a:srgbClr val="552BF7"/>
      </a:dk1>
      <a:lt1>
        <a:srgbClr val="A200FF"/>
      </a:lt1>
      <a:dk2>
        <a:srgbClr val="FCFFA5"/>
      </a:dk2>
      <a:lt2>
        <a:srgbClr val="FFFFFF"/>
      </a:lt2>
      <a:accent1>
        <a:srgbClr val="633BFD"/>
      </a:accent1>
      <a:accent2>
        <a:srgbClr val="A200FF"/>
      </a:accent2>
      <a:accent3>
        <a:srgbClr val="FCFFA5"/>
      </a:accent3>
      <a:accent4>
        <a:srgbClr val="FFFFFF"/>
      </a:accent4>
      <a:accent5>
        <a:srgbClr val="633BFD"/>
      </a:accent5>
      <a:accent6>
        <a:srgbClr val="A200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609</Words>
  <Application>Microsoft Macintosh PowerPoint</Application>
  <PresentationFormat>On-screen Show (16:9)</PresentationFormat>
  <Paragraphs>82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Anton</vt:lpstr>
      <vt:lpstr>Arial</vt:lpstr>
      <vt:lpstr>Consolas</vt:lpstr>
      <vt:lpstr>Courier New</vt:lpstr>
      <vt:lpstr>Fira Sans Extra Condensed Medium</vt:lpstr>
      <vt:lpstr>Livvic Light</vt:lpstr>
      <vt:lpstr>Nunito Light</vt:lpstr>
      <vt:lpstr>Staatliches</vt:lpstr>
      <vt:lpstr>Ubuntu</vt:lpstr>
      <vt:lpstr>Ubuntu Light</vt:lpstr>
      <vt:lpstr>Wingdings</vt:lpstr>
      <vt:lpstr>SEO Consulting by Slidesgo</vt:lpstr>
      <vt:lpstr>Ex-509 Data exfiltration (ab)using  X.509 certificates</vt:lpstr>
      <vt:lpstr>PowerPoint Presentation</vt:lpstr>
      <vt:lpstr>X.509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SAN Extension</vt:lpstr>
      <vt:lpstr>How Ex-509 Works</vt:lpstr>
      <vt:lpstr>Ex-509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PoC Demo</vt:lpstr>
      <vt:lpstr>PowerPoint Presentation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Ex-509 Data exfiltration (ab)using  X.509 certificates</dc:title>
  <cp:lastModifiedBy>Microsoft Office User</cp:lastModifiedBy>
  <cp:revision>150</cp:revision>
  <dcterms:modified xsi:type="dcterms:W3CDTF">2020-04-19T03:18:53Z</dcterms:modified>
</cp:coreProperties>
</file>